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52" r:id="rId5"/>
    <p:sldId id="725" r:id="rId6"/>
    <p:sldId id="722" r:id="rId7"/>
    <p:sldId id="723" r:id="rId8"/>
    <p:sldId id="257" r:id="rId9"/>
    <p:sldId id="577" r:id="rId10"/>
    <p:sldId id="757" r:id="rId11"/>
    <p:sldId id="656" r:id="rId12"/>
    <p:sldId id="717" r:id="rId13"/>
    <p:sldId id="715" r:id="rId14"/>
    <p:sldId id="743" r:id="rId15"/>
    <p:sldId id="758" r:id="rId16"/>
    <p:sldId id="663" r:id="rId17"/>
    <p:sldId id="778" r:id="rId18"/>
    <p:sldId id="664" r:id="rId19"/>
    <p:sldId id="666" r:id="rId20"/>
    <p:sldId id="740" r:id="rId21"/>
    <p:sldId id="741" r:id="rId22"/>
    <p:sldId id="742" r:id="rId23"/>
    <p:sldId id="645" r:id="rId24"/>
    <p:sldId id="756" r:id="rId25"/>
    <p:sldId id="779" r:id="rId26"/>
    <p:sldId id="782" r:id="rId27"/>
    <p:sldId id="784" r:id="rId28"/>
    <p:sldId id="780" r:id="rId29"/>
    <p:sldId id="783" r:id="rId30"/>
    <p:sldId id="776" r:id="rId31"/>
    <p:sldId id="777" r:id="rId32"/>
    <p:sldId id="781" r:id="rId33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52" autoAdjust="0"/>
  </p:normalViewPr>
  <p:slideViewPr>
    <p:cSldViewPr snapToGrid="0">
      <p:cViewPr varScale="1">
        <p:scale>
          <a:sx n="92" d="100"/>
          <a:sy n="92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32CFF-60D3-49AC-A16D-27673A8881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64CC-663E-4055-A589-347464DFE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91440" rIns="45720" bIns="9144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91440" rIns="45720" bIns="9144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3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" y="6400800"/>
            <a:ext cx="914398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6A17555-95AA-48D4-8672-663E13C507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814FDA-2DEA-4197-B1BA-9BB16107414E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4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5.pn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4865" y="2475230"/>
            <a:ext cx="7543800" cy="1980565"/>
          </a:xfrm>
        </p:spPr>
        <p:txBody>
          <a:bodyPr/>
          <a:lstStyle/>
          <a:p>
            <a:pPr algn="ctr"/>
            <a:r>
              <a:rPr lang="en-US" altLang="zh-CN" dirty="0"/>
              <a:t>Keil.MX.GPIO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4865" y="4455795"/>
            <a:ext cx="7543800" cy="160401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电光柔院科协 电子部</a:t>
            </a:r>
            <a:endParaRPr lang="en-US" altLang="zh-CN" sz="2000" dirty="0"/>
          </a:p>
          <a:p>
            <a:r>
              <a:rPr lang="en-US" altLang="zh-CN" sz="2000" dirty="0"/>
              <a:t>2024</a:t>
            </a:r>
            <a:endParaRPr lang="en-US" altLang="zh-CN" sz="2000" dirty="0"/>
          </a:p>
          <a:p>
            <a:r>
              <a:rPr lang="en-US" altLang="zh-CN" sz="2000" dirty="0"/>
              <a:t>                                                                 </a:t>
            </a:r>
            <a:r>
              <a:rPr lang="zh-CN" altLang="en-US" sz="2000" dirty="0"/>
              <a:t>讲师：赵宇婷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1" y="127"/>
            <a:ext cx="2019299" cy="20300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3916" y="1899893"/>
            <a:ext cx="5195943" cy="2019748"/>
          </a:xfrm>
        </p:spPr>
        <p:txBody>
          <a:bodyPr/>
          <a:lstStyle/>
          <a:p>
            <a:pPr algn="ctr"/>
            <a:r>
              <a:rPr lang="en-US" altLang="zh-CN" sz="8800" b="1" dirty="0"/>
              <a:t>GPIO</a:t>
            </a:r>
            <a:endParaRPr lang="en-US" altLang="zh-CN" sz="88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什么是</a:t>
            </a:r>
            <a:r>
              <a:rPr lang="en-US" altLang="zh-CN" dirty="0"/>
              <a:t>GPIO</a:t>
            </a:r>
            <a:r>
              <a:rPr lang="zh-CN" altLang="en-US" dirty="0"/>
              <a:t>？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70560" y="1820545"/>
            <a:ext cx="7868285" cy="4186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/>
              <a:t>GPIO</a:t>
            </a:r>
            <a:r>
              <a:rPr lang="zh-CN" altLang="en-US" sz="2400" dirty="0"/>
              <a:t>（</a:t>
            </a:r>
            <a:r>
              <a:rPr lang="en-US" altLang="zh-CN" sz="2400" dirty="0"/>
              <a:t>General Purpose Input Output</a:t>
            </a:r>
            <a:r>
              <a:rPr lang="zh-CN" altLang="en-US" sz="2400" dirty="0"/>
              <a:t>）通用输入输出口</a:t>
            </a:r>
            <a:endParaRPr lang="zh-CN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可配置为</a:t>
            </a:r>
            <a:r>
              <a:rPr lang="en-US" altLang="zh-CN" sz="2400" dirty="0"/>
              <a:t>8</a:t>
            </a:r>
            <a:r>
              <a:rPr lang="zh-CN" altLang="en-US" sz="2400" dirty="0"/>
              <a:t>种输入输出模式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引脚电平：</a:t>
            </a:r>
            <a:r>
              <a:rPr lang="en-US" altLang="zh-CN" sz="2400" dirty="0"/>
              <a:t>0V~3.3V</a:t>
            </a:r>
            <a:r>
              <a:rPr lang="zh-CN" altLang="en-US" sz="2400" dirty="0"/>
              <a:t>，部分引脚可容忍</a:t>
            </a:r>
            <a:r>
              <a:rPr lang="en-US" altLang="zh-CN" sz="2400" dirty="0"/>
              <a:t>5V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输出模式：可控制端口输出高低电平，用以驱动</a:t>
            </a:r>
            <a:r>
              <a:rPr lang="en-US" altLang="zh-CN" sz="2400" dirty="0"/>
              <a:t>LED</a:t>
            </a:r>
            <a:r>
              <a:rPr lang="zh-CN" altLang="en-US" sz="2400" dirty="0"/>
              <a:t>、控制蜂鸣器、模拟通信协议输出时序等</a:t>
            </a:r>
            <a:endParaRPr lang="zh-CN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输入模式：可读取端口的高低电平或电压，用于读取按键输入、外接模块电平信号输入、</a:t>
            </a:r>
            <a:r>
              <a:rPr lang="en-US" altLang="zh-CN" sz="2400" dirty="0"/>
              <a:t>ADC</a:t>
            </a:r>
            <a:r>
              <a:rPr lang="zh-CN" altLang="en-US" sz="2400" dirty="0"/>
              <a:t>电压采集、模拟通信协议接收数据等</a:t>
            </a:r>
            <a:endParaRPr lang="en-US" altLang="zh-CN" sz="2400" dirty="0"/>
          </a:p>
          <a:p>
            <a:pPr algn="l">
              <a:buClrTx/>
              <a:buSzTx/>
              <a:buFontTx/>
            </a:pPr>
            <a:endParaRPr lang="zh-CN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5485" y="3746500"/>
            <a:ext cx="2345690" cy="11372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25521"/>
          <a:stretch>
            <a:fillRect/>
          </a:stretch>
        </p:blipFill>
        <p:spPr>
          <a:xfrm>
            <a:off x="4831080" y="286385"/>
            <a:ext cx="3811270" cy="1134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745" y="843944"/>
            <a:ext cx="8408324" cy="7008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GPIO</a:t>
            </a:r>
            <a:r>
              <a:rPr lang="zh-CN" altLang="en-US" dirty="0"/>
              <a:t>模式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622963" y="727365"/>
            <a:ext cx="4745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1800" dirty="0"/>
              <a:t>通过配置</a:t>
            </a:r>
            <a:r>
              <a:rPr lang="en-US" altLang="zh-CN" sz="1800" dirty="0"/>
              <a:t>GPIO</a:t>
            </a:r>
            <a:r>
              <a:rPr lang="zh-CN" altLang="en-US" sz="1800" dirty="0"/>
              <a:t>的端口配置寄存器，端口可以配置成以下</a:t>
            </a:r>
            <a:r>
              <a:rPr lang="en-US" altLang="zh-CN" sz="1800" dirty="0"/>
              <a:t>8</a:t>
            </a:r>
            <a:r>
              <a:rPr lang="zh-CN" altLang="en-US" sz="1800" dirty="0"/>
              <a:t>种模式</a:t>
            </a:r>
            <a:endParaRPr lang="en-US" altLang="zh-CN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30" y="1652905"/>
            <a:ext cx="8754110" cy="47605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3916" y="1899893"/>
            <a:ext cx="5195943" cy="2019748"/>
          </a:xfrm>
        </p:spPr>
        <p:txBody>
          <a:bodyPr/>
          <a:lstStyle/>
          <a:p>
            <a:pPr algn="ctr"/>
            <a:r>
              <a:rPr lang="zh-CN" altLang="en-US" sz="8800" b="1" dirty="0"/>
              <a:t>硬件</a:t>
            </a:r>
            <a:r>
              <a:rPr lang="zh-CN" altLang="en-US" sz="8800" b="1" dirty="0"/>
              <a:t>介绍</a:t>
            </a:r>
            <a:endParaRPr lang="zh-CN" altLang="en-US" sz="88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LED</a:t>
            </a:r>
            <a:r>
              <a:rPr lang="zh-CN" altLang="en-US" dirty="0"/>
              <a:t>灯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2960" y="1820545"/>
            <a:ext cx="7543800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LED</a:t>
            </a:r>
            <a:r>
              <a:rPr lang="zh-CN" altLang="en-US" sz="2400" dirty="0"/>
              <a:t>：发光二极管，正向通电点亮，反向通电不亮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3245485" y="3746500"/>
            <a:ext cx="2345690" cy="11372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" y="2642870"/>
            <a:ext cx="2159000" cy="1391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15" y="2642870"/>
            <a:ext cx="2564765" cy="1300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" y="4776470"/>
            <a:ext cx="8876030" cy="1936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885" y="2642870"/>
            <a:ext cx="2773045" cy="1372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LED</a:t>
            </a:r>
            <a:r>
              <a:rPr lang="zh-CN" altLang="en-US" dirty="0"/>
              <a:t>灯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25755" y="1737360"/>
            <a:ext cx="8625205" cy="4451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led分为共阳极和共阴极两种类型: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共阳极即为led一端接在高电平上，所以，我们如果想点亮共阳极led，就在其另一端输入低电平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共阴极即为led一端接在低电平上，所以，如果我们想点亮共阴极led，就在另一端输入高电平。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3245485" y="3746500"/>
            <a:ext cx="2345690" cy="11372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zh-CN" altLang="en-US" sz="3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r="46581"/>
          <a:stretch>
            <a:fillRect/>
          </a:stretch>
        </p:blipFill>
        <p:spPr>
          <a:xfrm>
            <a:off x="4987925" y="4058920"/>
            <a:ext cx="2458085" cy="26930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l="53887"/>
          <a:stretch>
            <a:fillRect/>
          </a:stretch>
        </p:blipFill>
        <p:spPr>
          <a:xfrm>
            <a:off x="2017395" y="4058920"/>
            <a:ext cx="2219325" cy="2693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面包板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60" y="1793790"/>
            <a:ext cx="5458468" cy="19782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4303542"/>
            <a:ext cx="5527741" cy="20820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45" y="2555769"/>
            <a:ext cx="2774795" cy="27747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按键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2960" y="1820545"/>
            <a:ext cx="7543800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按键：常见的输入设备，按下导通，松手断开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按键抖动：由于按键内部使用的是机械式弹簧片来进行通断的，所以在按下和松手的瞬间会伴随有一连串的抖动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478915" y="3746500"/>
            <a:ext cx="2345690" cy="11372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 t="45041" r="32886" b="27805"/>
          <a:stretch>
            <a:fillRect/>
          </a:stretch>
        </p:blipFill>
        <p:spPr>
          <a:xfrm>
            <a:off x="209188" y="3719239"/>
            <a:ext cx="2492448" cy="22621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180" y="3746500"/>
            <a:ext cx="5167511" cy="22349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按键</a:t>
            </a:r>
            <a:r>
              <a:rPr lang="zh-CN" altLang="en-US" dirty="0"/>
              <a:t>消抖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2960" y="1820545"/>
            <a:ext cx="7543800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原理：</a:t>
            </a:r>
            <a:r>
              <a:rPr lang="en-US" altLang="zh-CN" sz="2400" dirty="0"/>
              <a:t>通常的按键所用开关为机械弹性开关，当机械触点断开、闭合的时候，由于机械触点的弹性作用，会导致信号的抖动，即一次按键动作会被当成多次按键，为了确保MCU对按键的一次闭合仅作一次处理，必须消除按键的抖动行为。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按键抖动的时长也由按键的机械特性决定，一般为5ms-10ms。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478915" y="3746500"/>
            <a:ext cx="2345690" cy="11372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4190" y="4122420"/>
            <a:ext cx="523621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矩阵键盘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2960" y="1820545"/>
            <a:ext cx="7543800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在键盘中按键数量较多时，为了减少</a:t>
            </a:r>
            <a:r>
              <a:rPr lang="en-US" altLang="zh-CN" sz="2400" dirty="0"/>
              <a:t>I/O</a:t>
            </a:r>
            <a:r>
              <a:rPr lang="zh-CN" altLang="en-US" sz="2400" dirty="0"/>
              <a:t>口的占用，通常将按键排列成矩阵</a:t>
            </a:r>
            <a:r>
              <a:rPr lang="zh-CN" altLang="en-US" sz="2400" dirty="0"/>
              <a:t>形式</a:t>
            </a:r>
            <a:endParaRPr lang="zh-CN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采用逐行或逐列的</a:t>
            </a:r>
            <a:r>
              <a:rPr lang="en-US" altLang="zh-CN" sz="2400" dirty="0"/>
              <a:t>“</a:t>
            </a:r>
            <a:r>
              <a:rPr lang="zh-CN" altLang="en-US" sz="2400" dirty="0"/>
              <a:t>扫描</a:t>
            </a:r>
            <a:r>
              <a:rPr lang="en-US" altLang="zh-CN" sz="2400" dirty="0"/>
              <a:t>”</a:t>
            </a:r>
            <a:r>
              <a:rPr lang="zh-CN" altLang="en-US" sz="2400" dirty="0"/>
              <a:t>，就可以读出任何位置按键的</a:t>
            </a:r>
            <a:r>
              <a:rPr lang="zh-CN" altLang="en-US" sz="2400" dirty="0"/>
              <a:t>状态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478915" y="3746500"/>
            <a:ext cx="2345690" cy="11372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zh-CN" altLang="en-US" sz="3600" dirty="0"/>
          </a:p>
        </p:txBody>
      </p:sp>
      <p:pic>
        <p:nvPicPr>
          <p:cNvPr id="6" name="图片 5" descr="学习板"/>
          <p:cNvPicPr>
            <a:picLocks noChangeAspect="1"/>
          </p:cNvPicPr>
          <p:nvPr/>
        </p:nvPicPr>
        <p:blipFill>
          <a:blip r:embed="rId1"/>
          <a:srcRect l="25420" t="45657" r="34933" b="27389"/>
          <a:stretch>
            <a:fillRect/>
          </a:stretch>
        </p:blipFill>
        <p:spPr>
          <a:xfrm>
            <a:off x="966470" y="3636645"/>
            <a:ext cx="2949575" cy="2672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0" y="3636645"/>
            <a:ext cx="3191510" cy="2672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3652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kumimoji="1" lang="zh-CN" altLang="en-US" dirty="0">
                <a:solidFill>
                  <a:srgbClr val="FFFFFF"/>
                </a:solidFill>
              </a:rPr>
              <a:t>目</a:t>
            </a:r>
            <a:br>
              <a:rPr kumimoji="1" lang="en-US" altLang="zh-CN" dirty="0">
                <a:solidFill>
                  <a:srgbClr val="FFFFFF"/>
                </a:solidFill>
              </a:rPr>
            </a:br>
            <a:r>
              <a:rPr kumimoji="1" lang="zh-CN" altLang="en-US" dirty="0">
                <a:solidFill>
                  <a:srgbClr val="FFFFFF"/>
                </a:solidFill>
              </a:rPr>
              <a:t>录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3317285" y="1081384"/>
            <a:ext cx="5286774" cy="5646208"/>
          </a:xfrm>
        </p:spPr>
        <p:txBody>
          <a:bodyPr anchor="ctr">
            <a:normAutofit/>
          </a:bodyPr>
          <a:lstStyle/>
          <a:p>
            <a:r>
              <a:rPr kumimoji="1" lang="en-US" altLang="zh-CN" sz="3200" dirty="0"/>
              <a:t>1.Keil</a:t>
            </a:r>
            <a:endParaRPr kumimoji="1" lang="zh-CN" altLang="en-US" sz="3200" dirty="0"/>
          </a:p>
          <a:p>
            <a:r>
              <a:rPr kumimoji="1" lang="zh-CN" altLang="en-US" sz="3200" dirty="0"/>
              <a:t> </a:t>
            </a:r>
            <a:r>
              <a:rPr kumimoji="1" lang="en-US" altLang="zh-CN" sz="3200" dirty="0"/>
              <a:t>  2.CubeMX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  </a:t>
            </a:r>
            <a:endParaRPr kumimoji="1" lang="en-US" altLang="zh-CN" sz="3200" dirty="0"/>
          </a:p>
          <a:p>
            <a:r>
              <a:rPr kumimoji="1" lang="en-US" altLang="zh-CN" sz="3200" dirty="0"/>
              <a:t>       3.GPIO</a:t>
            </a:r>
            <a:endParaRPr kumimoji="1" lang="en-US" altLang="zh-CN" sz="3200" dirty="0"/>
          </a:p>
          <a:p>
            <a:r>
              <a:rPr kumimoji="1" lang="en-US" altLang="zh-CN" sz="3200" dirty="0"/>
              <a:t>           4. </a:t>
            </a:r>
            <a:r>
              <a:rPr kumimoji="1" lang="zh-CN" altLang="en-US" sz="3200" dirty="0"/>
              <a:t>硬件介绍   </a:t>
            </a:r>
            <a:r>
              <a:rPr kumimoji="1" lang="en-US" altLang="zh-CN" sz="3200" dirty="0"/>
              <a:t>	</a:t>
            </a:r>
            <a:endParaRPr kumimoji="1" lang="zh-CN" altLang="en-US" sz="3200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69840" y="7105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扫描的</a:t>
            </a:r>
            <a:r>
              <a:rPr lang="zh-CN" altLang="en-US" dirty="0"/>
              <a:t>概念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2960" y="1820545"/>
            <a:ext cx="7543800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矩阵键盘扫描（输入</a:t>
            </a:r>
            <a:r>
              <a:rPr lang="zh-CN" altLang="en-US" sz="2400" dirty="0"/>
              <a:t>扫描）</a:t>
            </a:r>
            <a:endParaRPr lang="zh-CN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原理：读取第一行（列）</a:t>
            </a:r>
            <a:r>
              <a:rPr lang="en-US" altLang="zh-CN" sz="2400" dirty="0"/>
              <a:t>—&gt;</a:t>
            </a:r>
            <a:r>
              <a:rPr lang="zh-CN" altLang="en-US" sz="2400" dirty="0"/>
              <a:t>读取第二行（列）</a:t>
            </a:r>
            <a:r>
              <a:rPr lang="en-US" altLang="zh-CN" sz="2400" dirty="0"/>
              <a:t>—&gt;</a:t>
            </a:r>
            <a:r>
              <a:rPr lang="zh-CN" altLang="en-US" sz="2400" dirty="0"/>
              <a:t>读取第三行（列）</a:t>
            </a:r>
            <a:r>
              <a:rPr lang="en-US" altLang="zh-CN" sz="2400" dirty="0"/>
              <a:t>—&gt;.........    </a:t>
            </a:r>
            <a:endParaRPr lang="en-US" altLang="zh-CN" sz="2400" dirty="0"/>
          </a:p>
          <a:p>
            <a:pPr indent="457200">
              <a:buFont typeface="Arial" panose="020B0604020202020204" pitchFamily="34" charset="0"/>
              <a:buNone/>
            </a:pPr>
            <a:r>
              <a:rPr lang="zh-CN" altLang="en-US" sz="2400" dirty="0"/>
              <a:t>然后快速循环这个过程，最终实现所有按键同时检测的</a:t>
            </a:r>
            <a:r>
              <a:rPr lang="zh-CN" altLang="en-US" sz="2400" dirty="0"/>
              <a:t>效果</a:t>
            </a:r>
            <a:endParaRPr lang="zh-CN" altLang="en-US" sz="2400" dirty="0"/>
          </a:p>
          <a:p>
            <a:pPr indent="457200">
              <a:buFont typeface="Arial" panose="020B0604020202020204" pitchFamily="34" charset="0"/>
              <a:buNone/>
            </a:pPr>
            <a:r>
              <a:rPr lang="zh-CN" altLang="en-US" sz="2400" dirty="0"/>
              <a:t>优点：节省</a:t>
            </a:r>
            <a:r>
              <a:rPr lang="en-US" altLang="zh-CN" sz="2400" dirty="0"/>
              <a:t>I/O</a:t>
            </a:r>
            <a:r>
              <a:rPr lang="zh-CN" altLang="en-US" sz="2400" dirty="0"/>
              <a:t>口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478915" y="3746500"/>
            <a:ext cx="2345690" cy="11372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3480" y="3636645"/>
            <a:ext cx="3191510" cy="26720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9705" y="133350"/>
            <a:ext cx="38404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等线" panose="02010600030101010101" pitchFamily="2" charset="-122"/>
                <a:sym typeface="+mn-ea"/>
              </a:rPr>
              <a:t>C</a:t>
            </a:r>
            <a:r>
              <a:rPr lang="zh-CN" altLang="en-US" sz="3200" b="1">
                <a:latin typeface="等线" panose="02010600030101010101" pitchFamily="2" charset="-122"/>
                <a:sym typeface="+mn-ea"/>
              </a:rPr>
              <a:t>语言数据类型</a:t>
            </a:r>
            <a:endParaRPr lang="zh-CN" altLang="en-US" sz="3200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715010"/>
            <a:ext cx="89154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338455"/>
            <a:ext cx="8338185" cy="758190"/>
          </a:xfrm>
        </p:spPr>
        <p:txBody>
          <a:bodyPr/>
          <a:lstStyle/>
          <a:p>
            <a:pPr algn="l"/>
            <a:r>
              <a:rPr lang="zh-CN" altLang="en-US" sz="4400" b="1" dirty="0"/>
              <a:t>常用函数介绍</a:t>
            </a:r>
            <a:endParaRPr lang="zh-CN" altLang="en-US" sz="4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31165" y="1234440"/>
            <a:ext cx="863409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1.输出电平</a:t>
            </a:r>
            <a:endParaRPr lang="zh-CN" altLang="en-US" sz="2400"/>
          </a:p>
          <a:p>
            <a:r>
              <a:rPr lang="zh-CN" altLang="en-US" b="1"/>
              <a:t>HAL_GPIO_WritePin(GPIO_TypeDef* GPIOX,uint16_t GPIO_Pin,GPIO_PinState</a:t>
            </a:r>
            <a:r>
              <a:rPr lang="en-US" altLang="zh-CN" b="1"/>
              <a:t> </a:t>
            </a:r>
            <a:r>
              <a:rPr lang="zh-CN" altLang="en-US" b="1"/>
              <a:t>pinstate);</a:t>
            </a:r>
            <a:endParaRPr lang="zh-CN" altLang="en-US" b="1"/>
          </a:p>
          <a:p>
            <a:r>
              <a:rPr lang="zh-CN" altLang="en-US" sz="2400"/>
              <a:t>2.翻转电平</a:t>
            </a:r>
            <a:endParaRPr lang="zh-CN" altLang="en-US" sz="2400"/>
          </a:p>
          <a:p>
            <a:r>
              <a:rPr lang="zh-CN" altLang="en-US" sz="2000" b="1"/>
              <a:t>HAL_GPIO_TogglePin(GPIO_TypeDef* GPIOX,uint16_t GPIO_Pin);</a:t>
            </a:r>
            <a:endParaRPr lang="zh-CN" altLang="en-US" sz="2000" b="1"/>
          </a:p>
          <a:p>
            <a:r>
              <a:rPr lang="zh-CN" altLang="en-US" sz="2400"/>
              <a:t>3.输入电平（ 检测当前引脚电平）</a:t>
            </a:r>
            <a:endParaRPr lang="zh-CN" altLang="en-US" sz="2400"/>
          </a:p>
          <a:p>
            <a:r>
              <a:rPr lang="zh-CN" altLang="en-US" sz="2000" b="1"/>
              <a:t>HAL_GPIO_ReadPin(GPIO_TypeDef* GPIOX,uint16_t GPIO_Pin);</a:t>
            </a:r>
            <a:endParaRPr lang="zh-CN" altLang="en-US" sz="2000" b="1"/>
          </a:p>
          <a:p>
            <a:endParaRPr lang="zh-CN" altLang="en-US" sz="20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18990"/>
            <a:ext cx="9144000" cy="590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9265" y="3648075"/>
            <a:ext cx="835215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tx2"/>
                </a:solidFill>
              </a:rPr>
              <a:t>GPIOX代表目标引脚的端口号，例如GPIOB</a:t>
            </a:r>
            <a:endParaRPr lang="zh-CN" altLang="en-US" sz="2200">
              <a:solidFill>
                <a:schemeClr val="tx2"/>
              </a:solidFill>
            </a:endParaRPr>
          </a:p>
          <a:p>
            <a:r>
              <a:rPr lang="zh-CN" altLang="en-US" sz="2200">
                <a:solidFill>
                  <a:schemeClr val="tx2"/>
                </a:solidFill>
              </a:rPr>
              <a:t>GPIO_Pin代表目标引脚，例如GPIO_Pin_5</a:t>
            </a:r>
            <a:endParaRPr lang="zh-CN" altLang="en-US" sz="2200">
              <a:solidFill>
                <a:schemeClr val="tx2"/>
              </a:solidFill>
            </a:endParaRPr>
          </a:p>
          <a:p>
            <a:r>
              <a:rPr lang="zh-CN" altLang="en-US" sz="2200">
                <a:solidFill>
                  <a:schemeClr val="tx2"/>
                </a:solidFill>
              </a:rPr>
              <a:t>pinstate代表当前引脚高低电平，高电平即为GPIO_PIN_SET，低电平即为</a:t>
            </a:r>
            <a:endParaRPr lang="zh-CN" altLang="en-US" sz="2200">
              <a:solidFill>
                <a:schemeClr val="tx2"/>
              </a:solidFill>
            </a:endParaRPr>
          </a:p>
          <a:p>
            <a:r>
              <a:rPr lang="zh-CN" altLang="en-US" sz="2200">
                <a:solidFill>
                  <a:schemeClr val="tx2"/>
                </a:solidFill>
              </a:rPr>
              <a:t>GPIO_PIN_RESET</a:t>
            </a:r>
            <a:endParaRPr lang="zh-CN" altLang="en-US" sz="2200">
              <a:solidFill>
                <a:schemeClr val="tx2"/>
              </a:solidFill>
            </a:endParaRPr>
          </a:p>
          <a:p>
            <a:r>
              <a:rPr lang="zh-CN" altLang="en-US" sz="2200">
                <a:solidFill>
                  <a:schemeClr val="tx2"/>
                </a:solidFill>
              </a:rPr>
              <a:t>在代码中，GPIO_PIN_SET又可以替换成1，GPIO_PIN_RESET可以替换</a:t>
            </a:r>
            <a:endParaRPr lang="zh-CN" altLang="en-US" sz="2200">
              <a:solidFill>
                <a:schemeClr val="tx2"/>
              </a:solidFill>
            </a:endParaRPr>
          </a:p>
          <a:p>
            <a:r>
              <a:rPr lang="zh-CN" altLang="en-US" sz="2200">
                <a:solidFill>
                  <a:schemeClr val="tx2"/>
                </a:solidFill>
              </a:rPr>
              <a:t>成0</a:t>
            </a:r>
            <a:endParaRPr lang="zh-CN" altLang="en-US" sz="2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338455"/>
            <a:ext cx="8338185" cy="758190"/>
          </a:xfrm>
        </p:spPr>
        <p:txBody>
          <a:bodyPr/>
          <a:lstStyle/>
          <a:p>
            <a:pPr algn="l"/>
            <a:r>
              <a:rPr lang="zh-CN" altLang="en-US" sz="4400" b="1" dirty="0"/>
              <a:t>如何看懂</a:t>
            </a:r>
            <a:r>
              <a:rPr lang="zh-CN" altLang="en-US" sz="4400" b="1" dirty="0"/>
              <a:t>原理图</a:t>
            </a:r>
            <a:endParaRPr lang="zh-CN" altLang="en-US" sz="4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18990"/>
            <a:ext cx="9144000" cy="590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0" y="2102485"/>
            <a:ext cx="6609080" cy="4644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7840" y="1338580"/>
            <a:ext cx="47415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1、模块</a:t>
            </a:r>
            <a:endParaRPr lang="zh-CN" altLang="en-US" sz="3200"/>
          </a:p>
          <a:p>
            <a:endParaRPr lang="zh-CN" altLang="en-US"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338455"/>
            <a:ext cx="8338185" cy="758190"/>
          </a:xfrm>
        </p:spPr>
        <p:txBody>
          <a:bodyPr/>
          <a:lstStyle/>
          <a:p>
            <a:pPr algn="l"/>
            <a:r>
              <a:rPr lang="zh-CN" altLang="en-US" sz="4400" b="1" dirty="0"/>
              <a:t>如何看懂</a:t>
            </a:r>
            <a:r>
              <a:rPr lang="zh-CN" altLang="en-US" sz="4400" b="1" dirty="0"/>
              <a:t>原理图</a:t>
            </a:r>
            <a:endParaRPr lang="zh-CN" altLang="en-US" sz="4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18990"/>
            <a:ext cx="9144000" cy="590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015" y="1249045"/>
            <a:ext cx="3414395" cy="541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/>
              <a:t>2</a:t>
            </a:r>
            <a:r>
              <a:rPr lang="zh-CN" altLang="en-US" sz="2400" b="1"/>
              <a:t>、原理图符号</a:t>
            </a:r>
            <a:endParaRPr lang="zh-CN" altLang="en-US" sz="2400" b="1"/>
          </a:p>
          <a:p>
            <a:endParaRPr lang="zh-CN" altLang="en-US"/>
          </a:p>
          <a:p>
            <a:r>
              <a:rPr lang="zh-CN" altLang="en-US"/>
              <a:t>电阻、</a:t>
            </a:r>
            <a:r>
              <a:rPr lang="zh-CN" altLang="en-US"/>
              <a:t>电位计、电容、电感、开关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电源（直流或交流电压源、电压结点、</a:t>
            </a:r>
            <a:r>
              <a:rPr lang="zh-CN" altLang="en-US"/>
              <a:t>电池）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二极管、晶体管、数字逻辑门、集成</a:t>
            </a:r>
            <a:r>
              <a:rPr lang="zh-CN" altLang="en-US"/>
              <a:t>电路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接头和</a:t>
            </a:r>
            <a:r>
              <a:rPr lang="zh-CN" altLang="en-US"/>
              <a:t>连接器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电机、变压器、</a:t>
            </a:r>
            <a:r>
              <a:rPr lang="zh-CN" altLang="en-US"/>
              <a:t>扬声器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保险丝</a:t>
            </a:r>
            <a:r>
              <a:rPr lang="en-US" altLang="zh-CN"/>
              <a:t>   .... ....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30" y="278130"/>
            <a:ext cx="2700655" cy="1558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0" y="2339975"/>
            <a:ext cx="1848485" cy="21418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055" y="2340610"/>
            <a:ext cx="1829435" cy="21412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160" y="5526405"/>
            <a:ext cx="2880360" cy="11398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835" y="5527675"/>
            <a:ext cx="1312545" cy="1157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495" y="5527675"/>
            <a:ext cx="1456690" cy="11385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338455"/>
            <a:ext cx="8338185" cy="758190"/>
          </a:xfrm>
        </p:spPr>
        <p:txBody>
          <a:bodyPr/>
          <a:lstStyle/>
          <a:p>
            <a:pPr algn="l"/>
            <a:r>
              <a:rPr lang="zh-CN" altLang="en-US" sz="4400" b="1" dirty="0"/>
              <a:t>如何看懂</a:t>
            </a:r>
            <a:r>
              <a:rPr lang="zh-CN" altLang="en-US" sz="4400" b="1" dirty="0"/>
              <a:t>原理图</a:t>
            </a:r>
            <a:endParaRPr lang="zh-CN" altLang="en-US" sz="4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18990"/>
            <a:ext cx="9144000" cy="590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015" y="1249045"/>
            <a:ext cx="3414395" cy="541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/>
              <a:t>2</a:t>
            </a:r>
            <a:r>
              <a:rPr lang="zh-CN" altLang="en-US" sz="2000" b="1"/>
              <a:t>、原理图符号</a:t>
            </a:r>
            <a:endParaRPr lang="zh-CN" altLang="en-US"/>
          </a:p>
          <a:p>
            <a:r>
              <a:rPr lang="en-US" altLang="zh-CN"/>
              <a:t>除符号外，原理图上的每个组件都应具有唯一的名称和值，这有助于识别它。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值（Value）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对于电阻器，电容器和电感器等，该值告诉我们它们有多少欧姆，法拉或亨利。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位号（Default）</a:t>
            </a:r>
            <a:r>
              <a:rPr lang="zh-CN" altLang="en-US" b="1"/>
              <a:t>：</a:t>
            </a:r>
            <a:endParaRPr lang="zh-CN" altLang="en-US" b="1"/>
          </a:p>
          <a:p>
            <a:r>
              <a:rPr lang="en-US" altLang="zh-CN"/>
              <a:t>通常是一个或两个字母和一个数字的组合。名称的字母部分表示组件的类型电阻器的R，电容器的C。每个组件名称是唯一的;</a:t>
            </a:r>
            <a:endParaRPr lang="en-US" altLang="zh-CN"/>
          </a:p>
          <a:p>
            <a:r>
              <a:rPr lang="en-US" altLang="zh-CN"/>
              <a:t>例如，如果电路中有多个电阻，它们应命名为R1，R2，R3等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45" y="278130"/>
            <a:ext cx="2700655" cy="1558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15" y="1947545"/>
            <a:ext cx="1848485" cy="21418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695" y="1948180"/>
            <a:ext cx="1829435" cy="21412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640" y="4387850"/>
            <a:ext cx="2880360" cy="11398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280" y="4370070"/>
            <a:ext cx="1312545" cy="1157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0280" y="5738495"/>
            <a:ext cx="1297305" cy="10140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338455"/>
            <a:ext cx="8338185" cy="758190"/>
          </a:xfrm>
        </p:spPr>
        <p:txBody>
          <a:bodyPr/>
          <a:lstStyle/>
          <a:p>
            <a:pPr algn="l"/>
            <a:r>
              <a:rPr lang="zh-CN" altLang="en-US" sz="4400" b="1" dirty="0">
                <a:sym typeface="+mn-ea"/>
              </a:rPr>
              <a:t>如何看懂原理图（</a:t>
            </a:r>
            <a:r>
              <a:rPr lang="zh-CN" altLang="en-US" sz="4400" b="1" dirty="0">
                <a:sym typeface="+mn-ea"/>
              </a:rPr>
              <a:t>如何连接）</a:t>
            </a:r>
            <a:endParaRPr lang="zh-CN" altLang="en-US" sz="4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18990"/>
            <a:ext cx="9144000" cy="590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5625" y="1368425"/>
            <a:ext cx="79787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、交汇点和节点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节点为我们提供了一种方式来说明“穿过这个交叉点的电线是连接的”。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在交叉点处缺少节点意味着两条单独的线路正在经过，而不是形成任何类型的连接。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5" y="4833620"/>
            <a:ext cx="1679575" cy="1010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730" y="4173220"/>
            <a:ext cx="4551680" cy="20847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338455"/>
            <a:ext cx="8338185" cy="758190"/>
          </a:xfrm>
        </p:spPr>
        <p:txBody>
          <a:bodyPr/>
          <a:lstStyle/>
          <a:p>
            <a:pPr algn="l"/>
            <a:r>
              <a:rPr lang="zh-CN" altLang="en-US" sz="4400" b="1" dirty="0"/>
              <a:t>如何看懂原理图（</a:t>
            </a:r>
            <a:r>
              <a:rPr lang="zh-CN" altLang="en-US" sz="4400" b="1" dirty="0"/>
              <a:t>连接）</a:t>
            </a:r>
            <a:endParaRPr lang="zh-CN" altLang="en-US" sz="4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18990"/>
            <a:ext cx="9144000" cy="590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" y="1859915"/>
            <a:ext cx="5530850" cy="36518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2905" y="1186815"/>
            <a:ext cx="3199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4</a:t>
            </a:r>
            <a:r>
              <a:rPr lang="zh-CN" altLang="en-US" sz="2400"/>
              <a:t>、网络标签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6064885" y="534035"/>
            <a:ext cx="3001645" cy="6000750"/>
          </a:xfrm>
          <a:prstGeom prst="rect">
            <a:avLst/>
          </a:prstGeom>
        </p:spPr>
        <p:txBody>
          <a:bodyPr>
            <a:noAutofit/>
          </a:bodyPr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r>
              <a:rPr lang="zh-CN" altLang="en-US" b="0" i="0">
                <a:solidFill>
                  <a:schemeClr val="tx1"/>
                </a:solidFill>
                <a:latin typeface="+mn-ea"/>
                <a:cs typeface="+mn-ea"/>
              </a:rPr>
              <a:t>有时，为了使原理图更</a:t>
            </a: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r>
              <a:rPr lang="zh-CN" altLang="en-US" b="0" i="0">
                <a:solidFill>
                  <a:schemeClr val="tx1"/>
                </a:solidFill>
                <a:latin typeface="+mn-ea"/>
                <a:cs typeface="+mn-ea"/>
              </a:rPr>
              <a:t>清晰，我们将给网络命</a:t>
            </a: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r>
              <a:rPr lang="zh-CN" altLang="en-US" b="0" i="0">
                <a:solidFill>
                  <a:schemeClr val="tx1"/>
                </a:solidFill>
                <a:latin typeface="+mn-ea"/>
                <a:cs typeface="+mn-ea"/>
              </a:rPr>
              <a:t>名并标记它，而不是在</a:t>
            </a: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r>
              <a:rPr lang="zh-CN" altLang="en-US" b="0" i="0">
                <a:solidFill>
                  <a:schemeClr val="tx1"/>
                </a:solidFill>
                <a:latin typeface="+mn-ea"/>
                <a:cs typeface="+mn-ea"/>
              </a:rPr>
              <a:t>原理图上布线。</a:t>
            </a: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r>
              <a:rPr lang="zh-CN" altLang="en-US" b="0" i="0">
                <a:solidFill>
                  <a:schemeClr val="tx1"/>
                </a:solidFill>
                <a:latin typeface="+mn-ea"/>
                <a:cs typeface="+mn-ea"/>
              </a:rPr>
              <a:t>假设没有连接它们的</a:t>
            </a: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r>
              <a:rPr lang="zh-CN" altLang="en-US" b="0" i="0">
                <a:solidFill>
                  <a:schemeClr val="tx1"/>
                </a:solidFill>
                <a:latin typeface="+mn-ea"/>
                <a:cs typeface="+mn-ea"/>
              </a:rPr>
              <a:t>可见导线，假定连接</a:t>
            </a: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r>
              <a:rPr lang="zh-CN" altLang="en-US" b="0" i="0">
                <a:solidFill>
                  <a:schemeClr val="tx1"/>
                </a:solidFill>
                <a:latin typeface="+mn-ea"/>
                <a:cs typeface="+mn-ea"/>
              </a:rPr>
              <a:t>具有相同名称的网络。</a:t>
            </a: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r>
              <a:rPr lang="zh-CN" altLang="en-US" b="0" i="0">
                <a:solidFill>
                  <a:schemeClr val="tx1"/>
                </a:solidFill>
                <a:latin typeface="+mn-ea"/>
                <a:cs typeface="+mn-ea"/>
              </a:rPr>
              <a:t>名称可以直接写在网</a:t>
            </a: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r>
              <a:rPr lang="zh-CN" altLang="en-US" b="0" i="0">
                <a:solidFill>
                  <a:schemeClr val="tx1"/>
                </a:solidFill>
                <a:latin typeface="+mn-ea"/>
                <a:cs typeface="+mn-ea"/>
              </a:rPr>
              <a:t>络的顶部，也可以是</a:t>
            </a: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r>
              <a:rPr lang="zh-CN" altLang="en-US" b="0" i="0">
                <a:solidFill>
                  <a:schemeClr val="tx1"/>
                </a:solidFill>
                <a:latin typeface="+mn-ea"/>
                <a:cs typeface="+mn-ea"/>
              </a:rPr>
              <a:t>“标签”，悬挂在电</a:t>
            </a:r>
            <a:endParaRPr lang="zh-CN" altLang="en-US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r>
              <a:rPr lang="zh-CN" altLang="en-US" b="0" i="0">
                <a:solidFill>
                  <a:schemeClr val="tx1"/>
                </a:solidFill>
                <a:latin typeface="+mn-ea"/>
                <a:cs typeface="+mn-ea"/>
              </a:rPr>
              <a:t>线上。</a:t>
            </a:r>
            <a:endParaRPr lang="zh-CN" altLang="en-US" sz="3600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381000">
              <a:lnSpc>
                <a:spcPts val="1440"/>
              </a:lnSpc>
              <a:spcBef>
                <a:spcPct val="0"/>
              </a:spcBef>
              <a:spcAft>
                <a:spcPts val="900"/>
              </a:spcAft>
            </a:pPr>
            <a:endParaRPr lang="zh-CN" altLang="en-US" sz="3600" b="0" i="0"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505" y="167005"/>
            <a:ext cx="8539480" cy="759460"/>
          </a:xfrm>
        </p:spPr>
        <p:txBody>
          <a:bodyPr/>
          <a:lstStyle/>
          <a:p>
            <a:pPr algn="l"/>
            <a:r>
              <a:rPr lang="zh-CN" altLang="en-US" sz="4400" b="1" dirty="0"/>
              <a:t>Keil main.c代码框架讲解</a:t>
            </a:r>
            <a:endParaRPr lang="zh-CN" altLang="en-US" sz="4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18990"/>
            <a:ext cx="9144000" cy="590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" y="1155700"/>
            <a:ext cx="5303520" cy="50063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54980" y="1155700"/>
            <a:ext cx="3409950" cy="4822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如上图，该部分为main函数之前的部分，主要作用：头文件包含、全局变量的定义、函数声明与定义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代码最好写在BEGIN和END之间，因为每一次cubemx更新的时候，会检查这里面的代码，会将不在BEGIN和END之间的代码给删除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505" y="167005"/>
            <a:ext cx="8539480" cy="759460"/>
          </a:xfrm>
        </p:spPr>
        <p:txBody>
          <a:bodyPr/>
          <a:lstStyle/>
          <a:p>
            <a:pPr algn="l"/>
            <a:r>
              <a:rPr lang="zh-CN" altLang="en-US" sz="4400" b="1" dirty="0"/>
              <a:t>Keil main.c代码框架讲解</a:t>
            </a:r>
            <a:endParaRPr lang="zh-CN" altLang="en-US" sz="4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18990"/>
            <a:ext cx="9144000" cy="590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54980" y="1155700"/>
            <a:ext cx="3409950" cy="4822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如上图为main函数内部，其中，while(1)属于循环语句，单片机会一直重复执行其中的语句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while上面的语句均为引脚和时钟初始化语句，我们可以在这里进行一些初始化和变量的定义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main函数下面有一堆代码，我们可以不去探究其含义，这些代码就是不动就好了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keil代码文件最后一行必须是空行，编译才不会有问题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" y="1005840"/>
            <a:ext cx="5265420" cy="4846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60" y="789709"/>
            <a:ext cx="7413567" cy="976745"/>
          </a:xfrm>
        </p:spPr>
        <p:txBody>
          <a:bodyPr>
            <a:normAutofit fontScale="90000"/>
          </a:bodyPr>
          <a:lstStyle/>
          <a:p>
            <a:r>
              <a:rPr lang="en-US" altLang="zh-CN" sz="4800" dirty="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4800" dirty="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br>
              <a:rPr lang="zh-CN" altLang="en-US" sz="4800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2960" y="1820545"/>
            <a:ext cx="4102331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400"/>
              <a:t>STM32</a:t>
            </a:r>
            <a:r>
              <a:rPr lang="zh-CN" altLang="en-US" sz="2400"/>
              <a:t>是</a:t>
            </a:r>
            <a:r>
              <a:rPr lang="en-US" altLang="zh-CN" sz="2400"/>
              <a:t>ST</a:t>
            </a:r>
            <a:r>
              <a:rPr lang="zh-CN" altLang="en-US" sz="2400"/>
              <a:t>公司基于</a:t>
            </a:r>
            <a:r>
              <a:rPr lang="en-US" altLang="zh-CN" sz="2400"/>
              <a:t>ARM Cortex-M</a:t>
            </a:r>
            <a:r>
              <a:rPr lang="zh-CN" altLang="en-US" sz="2400"/>
              <a:t>内核开发的</a:t>
            </a:r>
            <a:r>
              <a:rPr lang="en-US" altLang="zh-CN" sz="2400"/>
              <a:t>32</a:t>
            </a:r>
            <a:r>
              <a:rPr lang="zh-CN" altLang="en-US" sz="2400"/>
              <a:t>位微控制器</a:t>
            </a:r>
            <a:endParaRPr lang="zh-CN" altLang="en-US" sz="240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400"/>
              <a:t>STM32</a:t>
            </a:r>
            <a:r>
              <a:rPr lang="zh-CN" altLang="en-US" sz="2400"/>
              <a:t>常应用在嵌入式领域，如智能车、无人机、机器人、无线通信、物联网、工业控制、娱乐电子产品等</a:t>
            </a:r>
            <a:endParaRPr lang="en-US" altLang="zh-CN" sz="240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3245485" y="3746500"/>
            <a:ext cx="2345690" cy="11372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1" b="32358"/>
          <a:stretch>
            <a:fillRect/>
          </a:stretch>
        </p:blipFill>
        <p:spPr>
          <a:xfrm>
            <a:off x="5421481" y="1766454"/>
            <a:ext cx="3507773" cy="44806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338455"/>
            <a:ext cx="8338185" cy="758190"/>
          </a:xfrm>
        </p:spPr>
        <p:txBody>
          <a:bodyPr/>
          <a:lstStyle/>
          <a:p>
            <a:pPr algn="l"/>
            <a:endParaRPr lang="zh-CN" altLang="en-US" sz="4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18990"/>
            <a:ext cx="91440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6197" y="1420091"/>
            <a:ext cx="2855422" cy="741219"/>
          </a:xfrm>
        </p:spPr>
        <p:txBody>
          <a:bodyPr>
            <a:normAutofit fontScale="90000"/>
          </a:bodyPr>
          <a:lstStyle/>
          <a:p>
            <a:r>
              <a:rPr lang="en-US" altLang="zh-CN" sz="4800" dirty="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br>
              <a:rPr lang="zh-CN" altLang="en-US" sz="4800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2960" y="1420091"/>
            <a:ext cx="7543800" cy="23264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ARM</a:t>
            </a:r>
            <a:r>
              <a:rPr lang="zh-CN" altLang="en-US" sz="2400" dirty="0"/>
              <a:t>既指</a:t>
            </a:r>
            <a:r>
              <a:rPr lang="en-US" altLang="zh-CN" sz="2400" dirty="0"/>
              <a:t>ARM</a:t>
            </a:r>
            <a:r>
              <a:rPr lang="zh-CN" altLang="en-US" sz="2400" dirty="0"/>
              <a:t>公司，也指</a:t>
            </a:r>
            <a:r>
              <a:rPr lang="en-US" altLang="zh-CN" sz="2400" dirty="0"/>
              <a:t>ARM</a:t>
            </a:r>
            <a:r>
              <a:rPr lang="zh-CN" altLang="en-US" sz="2400" dirty="0"/>
              <a:t>处理器内核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ARM</a:t>
            </a:r>
            <a:r>
              <a:rPr lang="zh-CN" altLang="en-US" sz="2400" dirty="0"/>
              <a:t>公司是全球领先的半导体知识产权（</a:t>
            </a:r>
            <a:r>
              <a:rPr lang="en-US" altLang="zh-CN" sz="2400" dirty="0"/>
              <a:t>IP</a:t>
            </a:r>
            <a:r>
              <a:rPr lang="zh-CN" altLang="en-US" sz="2400" dirty="0"/>
              <a:t>）提供商，全世界超过</a:t>
            </a:r>
            <a:r>
              <a:rPr lang="en-US" altLang="zh-CN" sz="2400" dirty="0"/>
              <a:t>95%</a:t>
            </a:r>
            <a:r>
              <a:rPr lang="zh-CN" altLang="en-US" sz="2400" dirty="0"/>
              <a:t>的智能手机和平板电脑都采用</a:t>
            </a:r>
            <a:r>
              <a:rPr lang="en-US" altLang="zh-CN" sz="2400" dirty="0"/>
              <a:t>ARM</a:t>
            </a:r>
            <a:r>
              <a:rPr lang="zh-CN" altLang="en-US" sz="2400" dirty="0"/>
              <a:t>架构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ARM</a:t>
            </a:r>
            <a:r>
              <a:rPr lang="zh-CN" altLang="en-US" sz="2400" dirty="0"/>
              <a:t>公司设计</a:t>
            </a:r>
            <a:r>
              <a:rPr lang="en-US" altLang="zh-CN" sz="2400" dirty="0"/>
              <a:t>ARM</a:t>
            </a:r>
            <a:r>
              <a:rPr lang="zh-CN" altLang="en-US" sz="2400" dirty="0"/>
              <a:t>内核，半导体厂商完善内核周边电路并生产芯片</a:t>
            </a:r>
            <a:endParaRPr lang="en-US" altLang="zh-CN" sz="2400" dirty="0"/>
          </a:p>
          <a:p>
            <a:pPr algn="l">
              <a:buClrTx/>
              <a:buSzTx/>
              <a:buFontTx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FontTx/>
            </a:pPr>
            <a:endParaRPr lang="zh-CN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5485" y="3746500"/>
            <a:ext cx="2345690" cy="11372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zh-CN" altLang="en-US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88" y="4132035"/>
            <a:ext cx="3259536" cy="23993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69666"/>
            <a:ext cx="4087151" cy="23993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命名规则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2960" y="1820545"/>
            <a:ext cx="7543800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FontTx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FontTx/>
            </a:pPr>
            <a:endParaRPr lang="zh-CN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5485" y="3746500"/>
            <a:ext cx="2345690" cy="11372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0356" y="454069"/>
            <a:ext cx="4963798" cy="57687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3916" y="1899893"/>
            <a:ext cx="5195943" cy="2019748"/>
          </a:xfrm>
        </p:spPr>
        <p:txBody>
          <a:bodyPr/>
          <a:lstStyle/>
          <a:p>
            <a:pPr algn="ctr"/>
            <a:r>
              <a:rPr lang="en-US" altLang="zh-CN" sz="8800" b="1" dirty="0"/>
              <a:t>Keil</a:t>
            </a:r>
            <a:endParaRPr lang="en-US" altLang="zh-CN" sz="8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Keil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822960" y="1820545"/>
            <a:ext cx="754443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、Keil 5是一款集成开发环境（IDE），由Keil公司专为嵌入式系统开发者所设计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Keil uVision5具有以下四大特点：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）Keil 5支持多种微控制器，尤其是ARM系列微控制器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）Keil 5具有强大的代码编辑和编译功能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）Keil 5还具备丰富的调试工具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9910" y="363220"/>
            <a:ext cx="1354455" cy="1297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3916" y="1899893"/>
            <a:ext cx="5195943" cy="2019748"/>
          </a:xfrm>
        </p:spPr>
        <p:txBody>
          <a:bodyPr/>
          <a:lstStyle/>
          <a:p>
            <a:pPr algn="ctr"/>
            <a:r>
              <a:rPr lang="en-US" altLang="zh-CN" sz="8800" dirty="0">
                <a:sym typeface="+mn-ea"/>
              </a:rPr>
              <a:t>CubeMX</a:t>
            </a:r>
            <a:endParaRPr lang="en-US" altLang="zh-CN" sz="8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STM32CubeMX 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2960" y="1820545"/>
            <a:ext cx="75444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400" dirty="0"/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STM32CubeMX 是 ST 意法半导体近几年来大力推荐的STM32 芯片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图形化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配置工具，可以提高开发效率。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6000" dirty="0" err="1"/>
              <a:t>HAL库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7485" y="613410"/>
            <a:ext cx="1743075" cy="11239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PP_MARK_KEY" val="cc60a2dc-f9c6-4000-96bb-9fd672a5d583"/>
  <p:tag name="COMMONDATA" val="eyJoZGlkIjoiN2YzNjBkOTgyNWQ1YTMxYzM3MzMwNWFiODNmOWIzYWMifQ=="/>
</p:tagLst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2519</Words>
  <Application>WPS 演示</Application>
  <PresentationFormat>全屏显示(4:3)</PresentationFormat>
  <Paragraphs>233</Paragraphs>
  <Slides>30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等线</vt:lpstr>
      <vt:lpstr>微软雅黑</vt:lpstr>
      <vt:lpstr>Calibri Light</vt:lpstr>
      <vt:lpstr>Arial Unicode MS</vt:lpstr>
      <vt:lpstr>-apple-system</vt:lpstr>
      <vt:lpstr>Segoe Print</vt:lpstr>
      <vt:lpstr>回顾</vt:lpstr>
      <vt:lpstr>Keil.MX.GPIO</vt:lpstr>
      <vt:lpstr>目 录</vt:lpstr>
      <vt:lpstr>STM32简介 </vt:lpstr>
      <vt:lpstr>ARM </vt:lpstr>
      <vt:lpstr>命名规则</vt:lpstr>
      <vt:lpstr>Keil</vt:lpstr>
      <vt:lpstr>Keil</vt:lpstr>
      <vt:lpstr>CubeMX</vt:lpstr>
      <vt:lpstr>STM32CubeMX </vt:lpstr>
      <vt:lpstr>GPIO</vt:lpstr>
      <vt:lpstr>什么是GPIO？</vt:lpstr>
      <vt:lpstr>GPIO模式</vt:lpstr>
      <vt:lpstr>硬件介绍</vt:lpstr>
      <vt:lpstr>LED灯</vt:lpstr>
      <vt:lpstr>LED灯</vt:lpstr>
      <vt:lpstr>面包板</vt:lpstr>
      <vt:lpstr>按键</vt:lpstr>
      <vt:lpstr>按键消抖</vt:lpstr>
      <vt:lpstr>矩阵键盘</vt:lpstr>
      <vt:lpstr>扫描的概念</vt:lpstr>
      <vt:lpstr>PowerPoint 演示文稿</vt:lpstr>
      <vt:lpstr>PowerPoint 演示文稿</vt:lpstr>
      <vt:lpstr>常用函数介绍</vt:lpstr>
      <vt:lpstr>如何看懂原理图</vt:lpstr>
      <vt:lpstr>如何看懂原理图</vt:lpstr>
      <vt:lpstr>PowerPoint 演示文稿</vt:lpstr>
      <vt:lpstr>如何看懂原理图</vt:lpstr>
      <vt:lpstr>常用函数介绍</vt:lpstr>
      <vt:lpstr>Keil main.c代码框架讲解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绪论</dc:title>
  <dc:creator>yeziapp</dc:creator>
  <cp:lastModifiedBy>赵宇婷</cp:lastModifiedBy>
  <cp:revision>603</cp:revision>
  <dcterms:created xsi:type="dcterms:W3CDTF">2020-10-20T12:12:00Z</dcterms:created>
  <dcterms:modified xsi:type="dcterms:W3CDTF">2024-10-23T02:24:33Z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2052-12.1.0.18240</vt:lpwstr>
  </property>
  <property fmtid="{D5CDD505-2E9C-101B-9397-08002B2CF9AE}" pid="3" name="ICV">
    <vt:lpwstr>F414E2FC12534D19BA065BD98C378714_13</vt:lpwstr>
  </property>
</Properties>
</file>